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6" r:id="rId46"/>
    <p:sldId id="299" r:id="rId47"/>
    <p:sldId id="300" r:id="rId48"/>
    <p:sldId id="301" r:id="rId49"/>
    <p:sldId id="302" r:id="rId50"/>
    <p:sldId id="303" r:id="rId51"/>
    <p:sldId id="304" r:id="rId52"/>
    <p:sldId id="305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28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5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98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5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45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68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57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47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37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50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CA3A-46FE-4222-9CD8-08BA5F6E8D80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7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what-are-my-options/create-your-ucas-hub-today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chat-to-student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cas.com/careers-quiz" TargetMode="External"/><Relationship Id="rId4" Type="http://schemas.openxmlformats.org/officeDocument/2006/relationships/hyperlink" Target="https://www.ucas.com/undergraduate/what-and-where-study/ucas-hub-liv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mmodation.ucas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apprenticeships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apply-apprenticeship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ssets.publishing.service.gov.uk/government/uploads/system/uploads/attachment_data/file/835406/Higher_Degree_Vacancy_Listing.pdf" TargetMode="External"/><Relationship Id="rId4" Type="http://schemas.openxmlformats.org/officeDocument/2006/relationships/hyperlink" Target="http://www.skillsandgrowth.co.uk/wp-content/uploads/2018/11/Apprenticeship-Directory-2018-19.pdf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wgh14wuwb4?feature=oembed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568420886?h=4fdc9ac357&amp;app_id=122963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lunteerhq.org/gb/gap-year-programs/?mkwid=s-dc_pcrid__pkw_gap%20year%20programs_pmt_e_&amp;pgrid=1236950804941675&amp;ptaid=kwd-77309607185513:loc-4076&amp;msclkid=9b51eb5d3e13187b08cd8f0f0fbbdbe2&amp;utm_source=bing&amp;utm_medium=cpc&amp;utm_campaign=S%20%7C%20UK%20-%20Volunteering%20Generic%20-%20Low&amp;utm_term=gap%20year%20programs&amp;utm_content=UK%20-%20Gap%20Year%20Volunteer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stgapyear.co.uk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realgap.co.uk/" TargetMode="External"/><Relationship Id="rId4" Type="http://schemas.openxmlformats.org/officeDocument/2006/relationships/hyperlink" Target="https://www.prospects.ac.uk/jobs-and-work-experience/gap-yea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young men wearing white lab coats and goggles&#10;&#10;Description automatically generated with low confidence">
            <a:extLst>
              <a:ext uri="{FF2B5EF4-FFF2-40B4-BE49-F238E27FC236}">
                <a16:creationId xmlns:a16="http://schemas.microsoft.com/office/drawing/2014/main" id="{538E7D29-8068-81C3-907B-1AE2DD5EC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7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5724C67F-8530-776E-5BAD-7E799F2DA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27E9B-E745-F914-E175-C0477DD90BD6}"/>
              </a:ext>
            </a:extLst>
          </p:cNvPr>
          <p:cNvSpPr txBox="1"/>
          <p:nvPr/>
        </p:nvSpPr>
        <p:spPr>
          <a:xfrm>
            <a:off x="5864744" y="5534165"/>
            <a:ext cx="21916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5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ucas.com/hub</a:t>
            </a:r>
            <a:endParaRPr lang="en-GB" sz="2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89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ertificate&#10;&#10;Description automatically generated with medium confidence">
            <a:extLst>
              <a:ext uri="{FF2B5EF4-FFF2-40B4-BE49-F238E27FC236}">
                <a16:creationId xmlns:a16="http://schemas.microsoft.com/office/drawing/2014/main" id="{DAC4FF0E-419E-29DF-3081-223AD8399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6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othing, human face, person&#10;&#10;Description automatically generated">
            <a:extLst>
              <a:ext uri="{FF2B5EF4-FFF2-40B4-BE49-F238E27FC236}">
                <a16:creationId xmlns:a16="http://schemas.microsoft.com/office/drawing/2014/main" id="{AC0D3203-21EE-9005-017D-9B1DB942F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9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othing, human face, jacket&#10;&#10;Description automatically generated">
            <a:extLst>
              <a:ext uri="{FF2B5EF4-FFF2-40B4-BE49-F238E27FC236}">
                <a16:creationId xmlns:a16="http://schemas.microsoft.com/office/drawing/2014/main" id="{CF5AA236-7539-EC4B-9BF3-423DDD4F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2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students looking at a tablet&#10;&#10;Description automatically generated with low confidence">
            <a:extLst>
              <a:ext uri="{FF2B5EF4-FFF2-40B4-BE49-F238E27FC236}">
                <a16:creationId xmlns:a16="http://schemas.microsoft.com/office/drawing/2014/main" id="{748F9D4B-3C22-F765-9580-1750AEA37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4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multimedia, software&#10;&#10;Description automatically generated">
            <a:extLst>
              <a:ext uri="{FF2B5EF4-FFF2-40B4-BE49-F238E27FC236}">
                <a16:creationId xmlns:a16="http://schemas.microsoft.com/office/drawing/2014/main" id="{1B83A774-6E30-4D5D-6B66-FC563E682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76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91B31A62-EB5E-30F0-550F-0EEF026AB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34B949-0E5A-E7E8-EDB8-818ADC317FD2}"/>
              </a:ext>
            </a:extLst>
          </p:cNvPr>
          <p:cNvSpPr txBox="1"/>
          <p:nvPr/>
        </p:nvSpPr>
        <p:spPr>
          <a:xfrm>
            <a:off x="625254" y="4645946"/>
            <a:ext cx="219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Unibuddy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0FA20-E4F2-4C7C-E179-9B0150E1B7D8}"/>
              </a:ext>
            </a:extLst>
          </p:cNvPr>
          <p:cNvSpPr txBox="1"/>
          <p:nvPr/>
        </p:nvSpPr>
        <p:spPr>
          <a:xfrm>
            <a:off x="7576186" y="4981658"/>
            <a:ext cx="1298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Hub Lives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F4BFB-F353-FC60-6247-728EB42326F4}"/>
              </a:ext>
            </a:extLst>
          </p:cNvPr>
          <p:cNvSpPr txBox="1"/>
          <p:nvPr/>
        </p:nvSpPr>
        <p:spPr>
          <a:xfrm>
            <a:off x="1476137" y="5313307"/>
            <a:ext cx="219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 Quiz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0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2B8E9B7B-E55B-7247-9975-7723839AB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0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0A470346-FB4E-1C68-C2F4-1D2FCAA44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8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CE80F160-CC0A-DD25-C5AB-0B1099DB1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6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Description automatically generated with low confidence">
            <a:extLst>
              <a:ext uri="{FF2B5EF4-FFF2-40B4-BE49-F238E27FC236}">
                <a16:creationId xmlns:a16="http://schemas.microsoft.com/office/drawing/2014/main" id="{693BEAA0-C670-A4CA-0C63-7EECCDC59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41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 with low confidence">
            <a:extLst>
              <a:ext uri="{FF2B5EF4-FFF2-40B4-BE49-F238E27FC236}">
                <a16:creationId xmlns:a16="http://schemas.microsoft.com/office/drawing/2014/main" id="{A99A6794-6CD6-3956-FB23-736CE97BA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86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urse&#10;&#10;Description automatically generated with low confidence">
            <a:extLst>
              <a:ext uri="{FF2B5EF4-FFF2-40B4-BE49-F238E27FC236}">
                <a16:creationId xmlns:a16="http://schemas.microsoft.com/office/drawing/2014/main" id="{33CAAE1C-FD09-5E82-D4B1-18F8E7BA2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font, brand&#10;&#10;Description automatically generated">
            <a:extLst>
              <a:ext uri="{FF2B5EF4-FFF2-40B4-BE49-F238E27FC236}">
                <a16:creationId xmlns:a16="http://schemas.microsoft.com/office/drawing/2014/main" id="{4F7EB392-6DC5-275F-3BE7-91804265D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60260-1BA9-03DE-FCA8-F20B3B78499F}"/>
              </a:ext>
            </a:extLst>
          </p:cNvPr>
          <p:cNvSpPr txBox="1"/>
          <p:nvPr/>
        </p:nvSpPr>
        <p:spPr>
          <a:xfrm>
            <a:off x="605084" y="5607408"/>
            <a:ext cx="34021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Accommodation search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9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sitting in a row&#10;&#10;Description automatically generated with low confidence">
            <a:extLst>
              <a:ext uri="{FF2B5EF4-FFF2-40B4-BE49-F238E27FC236}">
                <a16:creationId xmlns:a16="http://schemas.microsoft.com/office/drawing/2014/main" id="{6149F476-F54B-47C4-967B-82F2B4181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9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imeline of a school&#10;&#10;AI-generated content may be incorrect.">
            <a:extLst>
              <a:ext uri="{FF2B5EF4-FFF2-40B4-BE49-F238E27FC236}">
                <a16:creationId xmlns:a16="http://schemas.microsoft.com/office/drawing/2014/main" id="{75B8E7CF-660E-E99A-CD0B-1385CA532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77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0A30E85-AB64-9DCE-8953-3D264905C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38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C1B07593-538A-8D7F-C1C7-53AA1B08A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34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medium confidence">
            <a:extLst>
              <a:ext uri="{FF2B5EF4-FFF2-40B4-BE49-F238E27FC236}">
                <a16:creationId xmlns:a16="http://schemas.microsoft.com/office/drawing/2014/main" id="{62139EF9-983A-5747-5411-9AECE95EF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93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medium confidence">
            <a:extLst>
              <a:ext uri="{FF2B5EF4-FFF2-40B4-BE49-F238E27FC236}">
                <a16:creationId xmlns:a16="http://schemas.microsoft.com/office/drawing/2014/main" id="{68C1095F-2C95-B4DA-E409-845439454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6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with text and images of a person in a suit&#10;&#10;AI-generated content may be incorrect.">
            <a:extLst>
              <a:ext uri="{FF2B5EF4-FFF2-40B4-BE49-F238E27FC236}">
                <a16:creationId xmlns:a16="http://schemas.microsoft.com/office/drawing/2014/main" id="{C76577FA-61D1-F3FF-B76D-86891E2E5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4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679B-C2BA-D412-5185-885742299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on a bicycle with text&#10;&#10;AI-generated content may be incorrect.">
            <a:extLst>
              <a:ext uri="{FF2B5EF4-FFF2-40B4-BE49-F238E27FC236}">
                <a16:creationId xmlns:a16="http://schemas.microsoft.com/office/drawing/2014/main" id="{1B5992DB-F683-A738-BD27-FD56607A0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95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omputer, electronics, human face&#10;&#10;Description automatically generated">
            <a:extLst>
              <a:ext uri="{FF2B5EF4-FFF2-40B4-BE49-F238E27FC236}">
                <a16:creationId xmlns:a16="http://schemas.microsoft.com/office/drawing/2014/main" id="{8589F0AD-9F50-A27C-30EE-47714A999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06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 page&#10;&#10;Description automatically generated with low confidence">
            <a:extLst>
              <a:ext uri="{FF2B5EF4-FFF2-40B4-BE49-F238E27FC236}">
                <a16:creationId xmlns:a16="http://schemas.microsoft.com/office/drawing/2014/main" id="{A029C33E-0AB8-E22D-DC6B-54A703650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14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computers&#10;&#10;Description automatically generated with low confidence">
            <a:extLst>
              <a:ext uri="{FF2B5EF4-FFF2-40B4-BE49-F238E27FC236}">
                <a16:creationId xmlns:a16="http://schemas.microsoft.com/office/drawing/2014/main" id="{73FEBA76-5F2B-F9E0-468E-E2C0C4C6C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13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low confidence">
            <a:extLst>
              <a:ext uri="{FF2B5EF4-FFF2-40B4-BE49-F238E27FC236}">
                <a16:creationId xmlns:a16="http://schemas.microsoft.com/office/drawing/2014/main" id="{11B98AF7-A6A8-5C52-BF3C-21574AB1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74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0B6CD782-0A6A-AA1E-0E90-A94AE1217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57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riting on a paper&#10;&#10;AI-generated content may be incorrect.">
            <a:extLst>
              <a:ext uri="{FF2B5EF4-FFF2-40B4-BE49-F238E27FC236}">
                <a16:creationId xmlns:a16="http://schemas.microsoft.com/office/drawing/2014/main" id="{A4394F0D-6808-A858-203B-32F5123A3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82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looking at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E96B9B7F-2E51-CB16-46F6-4A0168C71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21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93BDF8F-2218-E89D-63EE-7B51AC0A5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856CA1-046A-5DD2-B903-409C9259187E}"/>
              </a:ext>
            </a:extLst>
          </p:cNvPr>
          <p:cNvSpPr txBox="1"/>
          <p:nvPr/>
        </p:nvSpPr>
        <p:spPr>
          <a:xfrm>
            <a:off x="4686266" y="5506555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ucas.com/apprenticeships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498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661E65D7-746A-BCA5-59A1-763D398F4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9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 looking through a microscope&#10;&#10;Description automatically generated with medium confidence">
            <a:extLst>
              <a:ext uri="{FF2B5EF4-FFF2-40B4-BE49-F238E27FC236}">
                <a16:creationId xmlns:a16="http://schemas.microsoft.com/office/drawing/2014/main" id="{EC9BF2FB-161D-EDD5-C43E-F8FF480CD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009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59AF86BD-6582-9657-0D0B-B9CAE044E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8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E8834EAF-5C83-5AE4-54DB-7DA688AAE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97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text with blue text&#10;&#10;AI-generated content may be incorrect.">
            <a:extLst>
              <a:ext uri="{FF2B5EF4-FFF2-40B4-BE49-F238E27FC236}">
                <a16:creationId xmlns:a16="http://schemas.microsoft.com/office/drawing/2014/main" id="{B0FB83AC-F340-602F-3EFE-1E35F9C09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36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ompany profile&#10;&#10;AI-generated content may be incorrect.">
            <a:extLst>
              <a:ext uri="{FF2B5EF4-FFF2-40B4-BE49-F238E27FC236}">
                <a16:creationId xmlns:a16="http://schemas.microsoft.com/office/drawing/2014/main" id="{A794FA42-0A7D-E1DC-8961-F238DD7DA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0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printing&#10;&#10;Description automatically generated">
            <a:extLst>
              <a:ext uri="{FF2B5EF4-FFF2-40B4-BE49-F238E27FC236}">
                <a16:creationId xmlns:a16="http://schemas.microsoft.com/office/drawing/2014/main" id="{5E6DCBAA-0651-3C3A-C429-262E4F8C5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51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C2B63159-289A-35EF-23ED-15ADFFF65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1695B4-6978-5556-1880-AA1CD4CE6D37}"/>
              </a:ext>
            </a:extLst>
          </p:cNvPr>
          <p:cNvSpPr txBox="1"/>
          <p:nvPr/>
        </p:nvSpPr>
        <p:spPr>
          <a:xfrm>
            <a:off x="638141" y="2201380"/>
            <a:ext cx="420224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gov.uk/apply-apprenticeship</a:t>
            </a:r>
            <a:endParaRPr lang="en-GB" sz="19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03AE8A-0EC0-EC09-459F-05F9A5411908}"/>
              </a:ext>
            </a:extLst>
          </p:cNvPr>
          <p:cNvSpPr txBox="1"/>
          <p:nvPr/>
        </p:nvSpPr>
        <p:spPr>
          <a:xfrm>
            <a:off x="638141" y="3287170"/>
            <a:ext cx="29432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Skillsandgrowth.co.uk/</a:t>
            </a:r>
            <a:r>
              <a:rPr lang="en-GB" sz="1900" b="1" dirty="0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wp</a:t>
            </a:r>
            <a:r>
              <a:rPr lang="en-GB" sz="19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-content/uploads/2018/11/Apprenticeship-Directory-2018-19.pdf</a:t>
            </a:r>
            <a:endParaRPr lang="en-GB" sz="19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107B1D-CEB1-394C-A1D4-7D0A302F430E}"/>
              </a:ext>
            </a:extLst>
          </p:cNvPr>
          <p:cNvSpPr txBox="1"/>
          <p:nvPr/>
        </p:nvSpPr>
        <p:spPr>
          <a:xfrm>
            <a:off x="638140" y="5248664"/>
            <a:ext cx="30670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Higher Degree Vacancy Listing.pdf</a:t>
            </a:r>
            <a:endParaRPr lang="en-GB" sz="1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02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E5B665AB-196D-5B4D-3B9C-1E5657AE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72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7F721AD0-306E-3848-EC20-EA024661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95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B13062A3-FD31-8742-047E-99168BD60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144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D47DECE6-3BF7-0056-1ECE-2295B1762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20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Why You Should Take a Gap Year">
            <a:hlinkClick r:id="" action="ppaction://media"/>
            <a:extLst>
              <a:ext uri="{FF2B5EF4-FFF2-40B4-BE49-F238E27FC236}">
                <a16:creationId xmlns:a16="http://schemas.microsoft.com/office/drawing/2014/main" id="{C82AC5C6-5897-C1B6-F41D-49433112F08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981075" y="0"/>
            <a:ext cx="11153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4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human face, clothing, person&#10;&#10;Description automatically generated">
            <a:extLst>
              <a:ext uri="{FF2B5EF4-FFF2-40B4-BE49-F238E27FC236}">
                <a16:creationId xmlns:a16="http://schemas.microsoft.com/office/drawing/2014/main" id="{A4A30045-5B9D-5CEC-20A7-0310F5C94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712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ow can Yipiyap inspire your learners?">
            <a:hlinkClick r:id="" action="ppaction://media"/>
            <a:extLst>
              <a:ext uri="{FF2B5EF4-FFF2-40B4-BE49-F238E27FC236}">
                <a16:creationId xmlns:a16="http://schemas.microsoft.com/office/drawing/2014/main" id="{E5BF3CF7-B2F7-8940-689F-AB64D15C20D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3"/>
          <a:srcRect l="7031" t="11472" r="17418"/>
          <a:stretch/>
        </p:blipFill>
        <p:spPr>
          <a:xfrm>
            <a:off x="-739463" y="0"/>
            <a:ext cx="10435913" cy="685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human face, clothing, person&#10;&#10;Description automatically generated">
            <a:extLst>
              <a:ext uri="{FF2B5EF4-FFF2-40B4-BE49-F238E27FC236}">
                <a16:creationId xmlns:a16="http://schemas.microsoft.com/office/drawing/2014/main" id="{83BEF374-E2FE-D0FE-CFE1-BDA0674D6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157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human face, person, clothing&#10;&#10;Description automatically generated">
            <a:extLst>
              <a:ext uri="{FF2B5EF4-FFF2-40B4-BE49-F238E27FC236}">
                <a16:creationId xmlns:a16="http://schemas.microsoft.com/office/drawing/2014/main" id="{601CA4AA-5206-27C2-1196-DCDFB0779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968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font, screenshot, logo&#10;&#10;Description automatically generated">
            <a:extLst>
              <a:ext uri="{FF2B5EF4-FFF2-40B4-BE49-F238E27FC236}">
                <a16:creationId xmlns:a16="http://schemas.microsoft.com/office/drawing/2014/main" id="{B41D78DE-322C-27F4-FE10-ACBB2E6C4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91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1DBB27BF-0BB0-0744-C6AF-D7451050F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96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jumping in the air&#10;&#10;Description automatically generated">
            <a:extLst>
              <a:ext uri="{FF2B5EF4-FFF2-40B4-BE49-F238E27FC236}">
                <a16:creationId xmlns:a16="http://schemas.microsoft.com/office/drawing/2014/main" id="{FB4E7ECC-9037-6427-3E5E-D216AA3E0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6899A1-55D6-0F50-61DF-E3E23F31301C}"/>
              </a:ext>
            </a:extLst>
          </p:cNvPr>
          <p:cNvSpPr txBox="1"/>
          <p:nvPr/>
        </p:nvSpPr>
        <p:spPr>
          <a:xfrm>
            <a:off x="647666" y="2106130"/>
            <a:ext cx="420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volunteerhq.org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88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on a beach holding a rope&#10;&#10;Description automatically generated with low confidence">
            <a:extLst>
              <a:ext uri="{FF2B5EF4-FFF2-40B4-BE49-F238E27FC236}">
                <a16:creationId xmlns:a16="http://schemas.microsoft.com/office/drawing/2014/main" id="{B90B2665-8A40-D2B3-4C0C-EE0F20E5F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F8C43D-839F-9032-01C8-AD08B6635D36}"/>
              </a:ext>
            </a:extLst>
          </p:cNvPr>
          <p:cNvSpPr txBox="1"/>
          <p:nvPr/>
        </p:nvSpPr>
        <p:spPr>
          <a:xfrm>
            <a:off x="714341" y="2649055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bestgapyear.co.uk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5F2B4-2CC4-D347-70B6-31311A474A86}"/>
              </a:ext>
            </a:extLst>
          </p:cNvPr>
          <p:cNvSpPr txBox="1"/>
          <p:nvPr/>
        </p:nvSpPr>
        <p:spPr>
          <a:xfrm>
            <a:off x="714341" y="3676201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prospects.ac.uk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45CE40-D755-A7B0-B19D-EDA72F58373E}"/>
              </a:ext>
            </a:extLst>
          </p:cNvPr>
          <p:cNvSpPr txBox="1"/>
          <p:nvPr/>
        </p:nvSpPr>
        <p:spPr>
          <a:xfrm>
            <a:off x="714341" y="4731922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realgap.co.uk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02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61</Words>
  <Application>Microsoft Office PowerPoint</Application>
  <PresentationFormat>On-screen Show (4:3)</PresentationFormat>
  <Paragraphs>13</Paragraphs>
  <Slides>52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Tytherington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Leigh</dc:creator>
  <cp:lastModifiedBy>J Leigh</cp:lastModifiedBy>
  <cp:revision>27</cp:revision>
  <dcterms:created xsi:type="dcterms:W3CDTF">2023-05-18T16:02:06Z</dcterms:created>
  <dcterms:modified xsi:type="dcterms:W3CDTF">2025-05-19T12:03:27Z</dcterms:modified>
</cp:coreProperties>
</file>